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Unbounded"/>
      <p:regular r:id="rId15"/>
    </p:embeddedFont>
    <p:embeddedFont>
      <p:font typeface="Unbounded"/>
      <p:regular r:id="rId16"/>
    </p:embeddedFont>
    <p:embeddedFont>
      <p:font typeface="Cabin"/>
      <p:regular r:id="rId17"/>
    </p:embeddedFont>
    <p:embeddedFont>
      <p:font typeface="Cabin"/>
      <p:regular r:id="rId18"/>
    </p:embeddedFont>
    <p:embeddedFont>
      <p:font typeface="Cabin"/>
      <p:regular r:id="rId19"/>
    </p:embeddedFont>
    <p:embeddedFont>
      <p:font typeface="Cabin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7-2.png>
</file>

<file path=ppt/media/image-7-3.png>
</file>

<file path=ppt/media/image-7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3997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AgriLink: Connecting Farmers &amp; Consumers Directly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110996"/>
            <a:ext cx="746855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Hackathon Project Presentation by </a:t>
            </a:r>
            <a:pPr indent="0" marL="0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codefusion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49316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Introducing AgriLink: Connecting Farmers to the Future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155638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Revolutionizing Agriculture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5098852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Technology-driven solutions.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4155638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Bridging the Gap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5098852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Connecting farmers to markets.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4155638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Market Disruption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5098852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$500B+ agricultural market.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14710" y="4155638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All-in-One Solution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4710" y="5098852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Your complete farming solution.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8169" y="645676"/>
            <a:ext cx="7500461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Farmers Face Critical Challenges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308169" y="2643068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494145" y="2741414"/>
            <a:ext cx="156210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7071241" y="2643068"/>
            <a:ext cx="322445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Limited Market Info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071241" y="3129201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Only 20% access real-time data.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6308169" y="4003715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9" name="Text 6"/>
          <p:cNvSpPr/>
          <p:nvPr/>
        </p:nvSpPr>
        <p:spPr>
          <a:xfrm>
            <a:off x="6441519" y="4102060"/>
            <a:ext cx="261580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7071241" y="4003715"/>
            <a:ext cx="408872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Inefficient Supply Chains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7071241" y="4489847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30-40% post-harvest losses.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6308169" y="5364361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6439019" y="5462707"/>
            <a:ext cx="266581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7071241" y="5364361"/>
            <a:ext cx="4050863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Lack of Financial Access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071241" y="5850493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60% unbanked or underbanked.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6308169" y="6725007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6439138" y="6823353"/>
            <a:ext cx="266224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071241" y="6725007"/>
            <a:ext cx="5018246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Difficulty Adopting Techniques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071241" y="7211139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Only 25% use precision agriculture.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10803"/>
            <a:ext cx="719387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AgriLink: The Solution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1773793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93513" y="2013109"/>
            <a:ext cx="401788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Real-Time Market Prices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93513" y="250864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from 500+ markets.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210044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93513" y="3449360"/>
            <a:ext cx="428386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Direct Buyer Connections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93513" y="3944898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Increase profits by 15-20%.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4646295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393513" y="4885611"/>
            <a:ext cx="49777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Seamless order management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393513" y="5381149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Tailored loan and insurance.</a:t>
            </a:r>
            <a:endParaRPr lang="en-US" sz="18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6082546"/>
            <a:ext cx="1196816" cy="143625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393513" y="6321862"/>
            <a:ext cx="541543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Moblie and web  based platform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393513" y="6817400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Optimizes   field 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869293"/>
            <a:ext cx="1090636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Features of the AgriLink App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4932283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5770007"/>
            <a:ext cx="2969419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Farmer proflie and product listing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7724" y="6969443"/>
            <a:ext cx="296941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116" y="4932283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66116" y="57700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Marketplace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66116" y="6265545"/>
            <a:ext cx="296953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Buy and sell produce directly.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4627" y="4932283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94627" y="5770007"/>
            <a:ext cx="296953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Direct messaging  and negotiation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94627" y="6617494"/>
            <a:ext cx="296953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23138" y="4932283"/>
            <a:ext cx="598408" cy="5984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23138" y="5770007"/>
            <a:ext cx="296953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order placement  and confirmation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23138" y="6617494"/>
            <a:ext cx="296953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4252" y="537567"/>
            <a:ext cx="5705594" cy="575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Benefits for Farmers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84252" y="1503640"/>
            <a:ext cx="7775496" cy="645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50"/>
              </a:lnSpc>
              <a:buNone/>
            </a:pPr>
            <a:r>
              <a:rPr lang="en-US" sz="5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25%</a:t>
            </a:r>
            <a:endParaRPr lang="en-US" sz="5050" dirty="0"/>
          </a:p>
        </p:txBody>
      </p:sp>
      <p:sp>
        <p:nvSpPr>
          <p:cNvPr id="5" name="Text 2"/>
          <p:cNvSpPr/>
          <p:nvPr/>
        </p:nvSpPr>
        <p:spPr>
          <a:xfrm>
            <a:off x="3354824" y="2393037"/>
            <a:ext cx="2434352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Increased Income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84252" y="2797850"/>
            <a:ext cx="777549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Direct sales &amp; better pricing.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84252" y="3794879"/>
            <a:ext cx="7775496" cy="645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50"/>
              </a:lnSpc>
              <a:buNone/>
            </a:pPr>
            <a:r>
              <a:rPr lang="en-US" sz="5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15%</a:t>
            </a:r>
            <a:endParaRPr lang="en-US" sz="5050" dirty="0"/>
          </a:p>
        </p:txBody>
      </p:sp>
      <p:sp>
        <p:nvSpPr>
          <p:cNvPr id="8" name="Text 5"/>
          <p:cNvSpPr/>
          <p:nvPr/>
        </p:nvSpPr>
        <p:spPr>
          <a:xfrm>
            <a:off x="3421975" y="4684276"/>
            <a:ext cx="2300049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Reduced Losses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84252" y="5089088"/>
            <a:ext cx="777549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Efficient supply chain.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84252" y="6086118"/>
            <a:ext cx="7775496" cy="645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50"/>
              </a:lnSpc>
              <a:buNone/>
            </a:pPr>
            <a:r>
              <a:rPr lang="en-US" sz="5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40%</a:t>
            </a:r>
            <a:endParaRPr lang="en-US" sz="5050" dirty="0"/>
          </a:p>
        </p:txBody>
      </p:sp>
      <p:sp>
        <p:nvSpPr>
          <p:cNvPr id="11" name="Text 8"/>
          <p:cNvSpPr/>
          <p:nvPr/>
        </p:nvSpPr>
        <p:spPr>
          <a:xfrm>
            <a:off x="3134558" y="6975515"/>
            <a:ext cx="2874883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Access to Resources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84252" y="7380327"/>
            <a:ext cx="777549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Credit and insurance access.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30235"/>
            <a:ext cx="575560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Expected Impact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872972" y="271748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Higher Earnings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213021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Fair value for produce.</a:t>
            </a:r>
            <a:endParaRPr lang="en-US" sz="18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131" y="2113002"/>
            <a:ext cx="4534138" cy="45341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332101" y="2842379"/>
            <a:ext cx="140970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9941243" y="2541508"/>
            <a:ext cx="3851434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Fresh &amp; Affordable Produce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41243" y="3388995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Direct farm-to-table.</a:t>
            </a:r>
            <a:endParaRPr lang="en-US" sz="18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131" y="2113002"/>
            <a:ext cx="4534138" cy="453413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495467" y="3228142"/>
            <a:ext cx="23598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50" dirty="0"/>
          </a:p>
        </p:txBody>
      </p:sp>
      <p:sp>
        <p:nvSpPr>
          <p:cNvPr id="11" name="Text 7"/>
          <p:cNvSpPr/>
          <p:nvPr/>
        </p:nvSpPr>
        <p:spPr>
          <a:xfrm>
            <a:off x="9941243" y="4988004"/>
            <a:ext cx="3851434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Seamless Transactions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41243" y="5835491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price matching.</a:t>
            </a:r>
            <a:endParaRPr lang="en-US" sz="18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113002"/>
            <a:ext cx="4534138" cy="45341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107442" y="5439013"/>
            <a:ext cx="24050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0"/>
          <p:cNvSpPr/>
          <p:nvPr/>
        </p:nvSpPr>
        <p:spPr>
          <a:xfrm>
            <a:off x="837724" y="4988004"/>
            <a:ext cx="3851434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Increased Market Reach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837724" y="5835491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Connect with buyers.</a:t>
            </a:r>
            <a:endParaRPr lang="en-US" sz="18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31" y="2113002"/>
            <a:ext cx="4534138" cy="4534138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896689" y="5053251"/>
            <a:ext cx="24026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350" dirty="0"/>
          </a:p>
        </p:txBody>
      </p:sp>
      <p:sp>
        <p:nvSpPr>
          <p:cNvPr id="19" name="Text 13"/>
          <p:cNvSpPr/>
          <p:nvPr/>
        </p:nvSpPr>
        <p:spPr>
          <a:xfrm>
            <a:off x="837724" y="691634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Transforming agricultural trade through technology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978" y="612815"/>
            <a:ext cx="7289483" cy="655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Future Plans and Vision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299960" y="1713905"/>
            <a:ext cx="30480" cy="5905738"/>
          </a:xfrm>
          <a:prstGeom prst="roundRect">
            <a:avLst>
              <a:gd name="adj" fmla="val 109681"/>
            </a:avLst>
          </a:prstGeom>
          <a:solidFill>
            <a:srgbClr val="49606E"/>
          </a:solidFill>
          <a:ln/>
        </p:spPr>
      </p:sp>
      <p:sp>
        <p:nvSpPr>
          <p:cNvPr id="4" name="Shape 2"/>
          <p:cNvSpPr/>
          <p:nvPr/>
        </p:nvSpPr>
        <p:spPr>
          <a:xfrm>
            <a:off x="6315015" y="2199918"/>
            <a:ext cx="779978" cy="30480"/>
          </a:xfrm>
          <a:prstGeom prst="roundRect">
            <a:avLst>
              <a:gd name="adj" fmla="val 109681"/>
            </a:avLst>
          </a:prstGeom>
          <a:solidFill>
            <a:srgbClr val="49606E"/>
          </a:solidFill>
          <a:ln/>
        </p:spPr>
      </p:sp>
      <p:sp>
        <p:nvSpPr>
          <p:cNvPr id="5" name="Shape 3"/>
          <p:cNvSpPr/>
          <p:nvPr/>
        </p:nvSpPr>
        <p:spPr>
          <a:xfrm>
            <a:off x="7064514" y="1964531"/>
            <a:ext cx="501372" cy="501372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6" name="Text 4"/>
          <p:cNvSpPr/>
          <p:nvPr/>
        </p:nvSpPr>
        <p:spPr>
          <a:xfrm>
            <a:off x="7241084" y="2057876"/>
            <a:ext cx="148233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3467457" y="1936671"/>
            <a:ext cx="262199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Expansion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779978" y="2398038"/>
            <a:ext cx="53094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South Asia, Africa in 2 years.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35406" y="3314105"/>
            <a:ext cx="779978" cy="30480"/>
          </a:xfrm>
          <a:prstGeom prst="roundRect">
            <a:avLst>
              <a:gd name="adj" fmla="val 109681"/>
            </a:avLst>
          </a:prstGeom>
          <a:solidFill>
            <a:srgbClr val="49606E"/>
          </a:solidFill>
          <a:ln/>
        </p:spPr>
      </p:sp>
      <p:sp>
        <p:nvSpPr>
          <p:cNvPr id="10" name="Shape 8"/>
          <p:cNvSpPr/>
          <p:nvPr/>
        </p:nvSpPr>
        <p:spPr>
          <a:xfrm>
            <a:off x="7064514" y="3078718"/>
            <a:ext cx="501372" cy="501372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1" name="Text 9"/>
          <p:cNvSpPr/>
          <p:nvPr/>
        </p:nvSpPr>
        <p:spPr>
          <a:xfrm>
            <a:off x="7191077" y="3172063"/>
            <a:ext cx="248245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450" dirty="0"/>
          </a:p>
        </p:txBody>
      </p:sp>
      <p:sp>
        <p:nvSpPr>
          <p:cNvPr id="12" name="Text 10"/>
          <p:cNvSpPr/>
          <p:nvPr/>
        </p:nvSpPr>
        <p:spPr>
          <a:xfrm>
            <a:off x="8540948" y="3050858"/>
            <a:ext cx="262199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Integration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8540948" y="3512225"/>
            <a:ext cx="53094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Crop disease detection.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6315015" y="4316968"/>
            <a:ext cx="779978" cy="30480"/>
          </a:xfrm>
          <a:prstGeom prst="roundRect">
            <a:avLst>
              <a:gd name="adj" fmla="val 109681"/>
            </a:avLst>
          </a:prstGeom>
          <a:solidFill>
            <a:srgbClr val="49606E"/>
          </a:solidFill>
          <a:ln/>
        </p:spPr>
      </p:sp>
      <p:sp>
        <p:nvSpPr>
          <p:cNvPr id="15" name="Shape 13"/>
          <p:cNvSpPr/>
          <p:nvPr/>
        </p:nvSpPr>
        <p:spPr>
          <a:xfrm>
            <a:off x="7064514" y="4081582"/>
            <a:ext cx="501372" cy="501372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6" name="Text 14"/>
          <p:cNvSpPr/>
          <p:nvPr/>
        </p:nvSpPr>
        <p:spPr>
          <a:xfrm>
            <a:off x="7188696" y="4174927"/>
            <a:ext cx="253008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450" dirty="0"/>
          </a:p>
        </p:txBody>
      </p:sp>
      <p:sp>
        <p:nvSpPr>
          <p:cNvPr id="17" name="Text 15"/>
          <p:cNvSpPr/>
          <p:nvPr/>
        </p:nvSpPr>
        <p:spPr>
          <a:xfrm>
            <a:off x="3467457" y="4053721"/>
            <a:ext cx="262199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Blockchain</a:t>
            </a:r>
            <a:endParaRPr lang="en-US" sz="2050" dirty="0"/>
          </a:p>
        </p:txBody>
      </p:sp>
      <p:sp>
        <p:nvSpPr>
          <p:cNvPr id="18" name="Text 16"/>
          <p:cNvSpPr/>
          <p:nvPr/>
        </p:nvSpPr>
        <p:spPr>
          <a:xfrm>
            <a:off x="779978" y="4515088"/>
            <a:ext cx="53094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Traceability for food safety.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535406" y="5319832"/>
            <a:ext cx="779978" cy="30480"/>
          </a:xfrm>
          <a:prstGeom prst="roundRect">
            <a:avLst>
              <a:gd name="adj" fmla="val 109681"/>
            </a:avLst>
          </a:prstGeom>
          <a:solidFill>
            <a:srgbClr val="49606E"/>
          </a:solidFill>
          <a:ln/>
        </p:spPr>
      </p:sp>
      <p:sp>
        <p:nvSpPr>
          <p:cNvPr id="20" name="Shape 18"/>
          <p:cNvSpPr/>
          <p:nvPr/>
        </p:nvSpPr>
        <p:spPr>
          <a:xfrm>
            <a:off x="7064514" y="5084445"/>
            <a:ext cx="501372" cy="501372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1" name="Text 19"/>
          <p:cNvSpPr/>
          <p:nvPr/>
        </p:nvSpPr>
        <p:spPr>
          <a:xfrm>
            <a:off x="7188815" y="5177790"/>
            <a:ext cx="252651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450" dirty="0"/>
          </a:p>
        </p:txBody>
      </p:sp>
      <p:sp>
        <p:nvSpPr>
          <p:cNvPr id="22" name="Text 20"/>
          <p:cNvSpPr/>
          <p:nvPr/>
        </p:nvSpPr>
        <p:spPr>
          <a:xfrm>
            <a:off x="8540948" y="5056584"/>
            <a:ext cx="5309473" cy="655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Different agriculture  market globally</a:t>
            </a:r>
            <a:endParaRPr lang="en-US" sz="2050" dirty="0"/>
          </a:p>
        </p:txBody>
      </p:sp>
      <p:sp>
        <p:nvSpPr>
          <p:cNvPr id="23" name="Text 21"/>
          <p:cNvSpPr/>
          <p:nvPr/>
        </p:nvSpPr>
        <p:spPr>
          <a:xfrm>
            <a:off x="8540948" y="5845612"/>
            <a:ext cx="53094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Advanced  marketing  scope 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6315015" y="6322695"/>
            <a:ext cx="779978" cy="30480"/>
          </a:xfrm>
          <a:prstGeom prst="roundRect">
            <a:avLst>
              <a:gd name="adj" fmla="val 109681"/>
            </a:avLst>
          </a:prstGeom>
          <a:solidFill>
            <a:srgbClr val="49606E"/>
          </a:solidFill>
          <a:ln/>
        </p:spPr>
      </p:sp>
      <p:sp>
        <p:nvSpPr>
          <p:cNvPr id="25" name="Shape 23"/>
          <p:cNvSpPr/>
          <p:nvPr/>
        </p:nvSpPr>
        <p:spPr>
          <a:xfrm>
            <a:off x="7064514" y="6087308"/>
            <a:ext cx="501372" cy="501372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6" name="Text 24"/>
          <p:cNvSpPr/>
          <p:nvPr/>
        </p:nvSpPr>
        <p:spPr>
          <a:xfrm>
            <a:off x="7193220" y="6180653"/>
            <a:ext cx="243840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</a:t>
            </a:r>
            <a:endParaRPr lang="en-US" sz="2450" dirty="0"/>
          </a:p>
        </p:txBody>
      </p:sp>
      <p:sp>
        <p:nvSpPr>
          <p:cNvPr id="27" name="Text 25"/>
          <p:cNvSpPr/>
          <p:nvPr/>
        </p:nvSpPr>
        <p:spPr>
          <a:xfrm>
            <a:off x="3467457" y="6059448"/>
            <a:ext cx="262199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Reach</a:t>
            </a:r>
            <a:endParaRPr lang="en-US" sz="2050" dirty="0"/>
          </a:p>
        </p:txBody>
      </p:sp>
      <p:sp>
        <p:nvSpPr>
          <p:cNvPr id="28" name="Text 26"/>
          <p:cNvSpPr/>
          <p:nvPr/>
        </p:nvSpPr>
        <p:spPr>
          <a:xfrm>
            <a:off x="779978" y="6520815"/>
            <a:ext cx="53094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1 million farmers by 2026.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2025-03-01T09:58:08Z</dcterms:created>
  <dcterms:modified xsi:type="dcterms:W3CDTF">2025-03-01T09:58:08Z</dcterms:modified>
</cp:coreProperties>
</file>